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8F7"/>
    <a:srgbClr val="7C0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44" d="100"/>
          <a:sy n="44" d="100"/>
        </p:scale>
        <p:origin x="2376" y="66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2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37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3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5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78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78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8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2211-4E42-49E3-B075-3ECF1222EB6E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0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B1B5F73-24DD-50AD-F312-4B7183EAA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0"/>
            <a:ext cx="7561263" cy="1066309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DBB410-7F54-6AE5-D760-F5DAE1603FF8}"/>
              </a:ext>
            </a:extLst>
          </p:cNvPr>
          <p:cNvSpPr txBox="1"/>
          <p:nvPr/>
        </p:nvSpPr>
        <p:spPr>
          <a:xfrm>
            <a:off x="1476375" y="10099228"/>
            <a:ext cx="57606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大垣市</a:t>
            </a:r>
            <a:r>
              <a:rPr kumimoji="1" lang="ja-JP" altLang="en-US" dirty="0">
                <a:solidFill>
                  <a:schemeClr val="bg1"/>
                </a:solidFill>
              </a:rPr>
              <a:t>商工会　　　</a:t>
            </a:r>
            <a:r>
              <a:rPr kumimoji="1" lang="en-US" altLang="ja-JP" dirty="0">
                <a:solidFill>
                  <a:schemeClr val="bg1"/>
                </a:solidFill>
              </a:rPr>
              <a:t>TEL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en-US" altLang="ja-JP" dirty="0">
                <a:solidFill>
                  <a:schemeClr val="bg1"/>
                </a:solidFill>
              </a:rPr>
              <a:t>0584-71-0294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8D77C650-D9D0-9CA2-412F-EB2552BF7F94}"/>
              </a:ext>
            </a:extLst>
          </p:cNvPr>
          <p:cNvSpPr/>
          <p:nvPr/>
        </p:nvSpPr>
        <p:spPr>
          <a:xfrm>
            <a:off x="108223" y="217095"/>
            <a:ext cx="7344816" cy="840612"/>
          </a:xfrm>
          <a:prstGeom prst="horizontalScroll">
            <a:avLst/>
          </a:prstGeom>
          <a:solidFill>
            <a:srgbClr val="0070C0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ＢＣＰ・事業継続力強化計画 相談チェックシート！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E1F99195-B36A-8748-6BF6-EC436FC8BA12}"/>
              </a:ext>
            </a:extLst>
          </p:cNvPr>
          <p:cNvSpPr/>
          <p:nvPr/>
        </p:nvSpPr>
        <p:spPr>
          <a:xfrm>
            <a:off x="801455" y="1458296"/>
            <a:ext cx="5958352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１．緊急事態発生時に従業員の安否を確認する体制ができていない</a:t>
            </a:r>
            <a:r>
              <a:rPr lang="ja-JP" altLang="en-US" sz="1400" kern="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758F48BC-284D-0A84-D302-63218B4E81DF}"/>
              </a:ext>
            </a:extLst>
          </p:cNvPr>
          <p:cNvSpPr/>
          <p:nvPr/>
        </p:nvSpPr>
        <p:spPr>
          <a:xfrm>
            <a:off x="801455" y="2094619"/>
            <a:ext cx="5965620" cy="460352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２．帰宅困難者の食料品や簡易トイレなどの備蓄をしていない。</a:t>
            </a:r>
            <a:endParaRPr lang="en-US" altLang="ja-JP" sz="1400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6284F2BB-104E-34E4-2075-AFA24EE582CF}"/>
              </a:ext>
            </a:extLst>
          </p:cNvPr>
          <p:cNvSpPr/>
          <p:nvPr/>
        </p:nvSpPr>
        <p:spPr>
          <a:xfrm>
            <a:off x="794187" y="2822020"/>
            <a:ext cx="5965620" cy="50715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３．</a:t>
            </a:r>
            <a:r>
              <a:rPr lang="en-US" altLang="ja-JP" sz="1400" b="0" i="0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1400" b="0" i="0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耐震や落下防止などの対策をしていない。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291B21F0-E537-C480-CA4D-E3A6143F358B}"/>
              </a:ext>
            </a:extLst>
          </p:cNvPr>
          <p:cNvSpPr/>
          <p:nvPr/>
        </p:nvSpPr>
        <p:spPr>
          <a:xfrm>
            <a:off x="788042" y="4362942"/>
            <a:ext cx="6023492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５．災害に対応した保険や共済に加入</a:t>
            </a:r>
            <a:r>
              <a:rPr lang="ja-JP" altLang="en-US" sz="1400" b="1" kern="1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していない。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矢印: 五方向 33">
            <a:extLst>
              <a:ext uri="{FF2B5EF4-FFF2-40B4-BE49-F238E27FC236}">
                <a16:creationId xmlns:a16="http://schemas.microsoft.com/office/drawing/2014/main" id="{F3F2395F-72AD-D510-3128-0A89450E912A}"/>
              </a:ext>
            </a:extLst>
          </p:cNvPr>
          <p:cNvSpPr/>
          <p:nvPr/>
        </p:nvSpPr>
        <p:spPr>
          <a:xfrm>
            <a:off x="801455" y="3445330"/>
            <a:ext cx="5996667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４．</a:t>
            </a:r>
            <a:r>
              <a:rPr lang="ja-JP" altLang="en-US" sz="1400" b="1" kern="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停電などにより、重要設備が停止した場合の対策をしていない。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角丸四角形 21">
            <a:extLst>
              <a:ext uri="{FF2B5EF4-FFF2-40B4-BE49-F238E27FC236}">
                <a16:creationId xmlns:a16="http://schemas.microsoft.com/office/drawing/2014/main" id="{A06D521E-3C45-35CE-8DE9-463541C144FD}"/>
              </a:ext>
            </a:extLst>
          </p:cNvPr>
          <p:cNvSpPr/>
          <p:nvPr/>
        </p:nvSpPr>
        <p:spPr>
          <a:xfrm>
            <a:off x="504417" y="9493539"/>
            <a:ext cx="6487287" cy="8406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2400" b="1" i="1" kern="100" dirty="0">
                <a:solidFill>
                  <a:schemeClr val="bg1"/>
                </a:solidFill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あなたの会社は計画の策定が必要です</a:t>
            </a:r>
            <a:r>
              <a:rPr lang="ja-JP" altLang="en-US" sz="2400" i="1" kern="100" dirty="0">
                <a:solidFill>
                  <a:schemeClr val="bg1"/>
                </a:solidFill>
                <a:effectLst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！</a:t>
            </a:r>
            <a:endParaRPr lang="ja-JP" sz="2400" i="1" kern="100" dirty="0">
              <a:solidFill>
                <a:schemeClr val="bg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矢印: 五方向 1">
            <a:extLst>
              <a:ext uri="{FF2B5EF4-FFF2-40B4-BE49-F238E27FC236}">
                <a16:creationId xmlns:a16="http://schemas.microsoft.com/office/drawing/2014/main" id="{E4D0B2CB-56BF-35EA-1ED8-0111639575ED}"/>
              </a:ext>
            </a:extLst>
          </p:cNvPr>
          <p:cNvSpPr/>
          <p:nvPr/>
        </p:nvSpPr>
        <p:spPr>
          <a:xfrm>
            <a:off x="788042" y="4972304"/>
            <a:ext cx="6023492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６．災害対策や被災時の復旧を目的とした融資制度を知らない。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162350B4-DA03-8A7B-1599-E0F831D3AEA4}"/>
              </a:ext>
            </a:extLst>
          </p:cNvPr>
          <p:cNvSpPr/>
          <p:nvPr/>
        </p:nvSpPr>
        <p:spPr>
          <a:xfrm>
            <a:off x="765251" y="6485771"/>
            <a:ext cx="6023492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８．主要取引先など緊急時の連絡先リストを準備していない。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B41BED5E-A599-B3FA-B88A-49723991A9CF}"/>
              </a:ext>
            </a:extLst>
          </p:cNvPr>
          <p:cNvSpPr/>
          <p:nvPr/>
        </p:nvSpPr>
        <p:spPr>
          <a:xfrm>
            <a:off x="774630" y="5853582"/>
            <a:ext cx="6023492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７．ＰＣデータバックアップをする仕組みが無い。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229E06A2-DBA4-36F3-8653-87F352488583}"/>
              </a:ext>
            </a:extLst>
          </p:cNvPr>
          <p:cNvSpPr/>
          <p:nvPr/>
        </p:nvSpPr>
        <p:spPr>
          <a:xfrm>
            <a:off x="740276" y="8013853"/>
            <a:ext cx="6019531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．テレワーク・代替案などの準備をしていない。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82BD30CA-E5EC-DDFA-8D33-6ABE2B85B0E2}"/>
              </a:ext>
            </a:extLst>
          </p:cNvPr>
          <p:cNvSpPr/>
          <p:nvPr/>
        </p:nvSpPr>
        <p:spPr>
          <a:xfrm>
            <a:off x="736315" y="7360648"/>
            <a:ext cx="6023492" cy="52465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９．緊急時の指揮命令体制を決めていない。</a:t>
            </a:r>
            <a:endParaRPr lang="en-US" altLang="ja-JP" sz="1400" b="1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円/楕円 19">
            <a:extLst>
              <a:ext uri="{FF2B5EF4-FFF2-40B4-BE49-F238E27FC236}">
                <a16:creationId xmlns:a16="http://schemas.microsoft.com/office/drawing/2014/main" id="{5CAF640C-BF3A-12ED-0C39-93CCA5F1859D}"/>
              </a:ext>
            </a:extLst>
          </p:cNvPr>
          <p:cNvSpPr/>
          <p:nvPr/>
        </p:nvSpPr>
        <p:spPr>
          <a:xfrm>
            <a:off x="405406" y="1100288"/>
            <a:ext cx="661821" cy="600893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ヒト</a:t>
            </a:r>
            <a:endParaRPr lang="ja-JP" sz="1600" kern="100" dirty="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円/楕円 19">
            <a:extLst>
              <a:ext uri="{FF2B5EF4-FFF2-40B4-BE49-F238E27FC236}">
                <a16:creationId xmlns:a16="http://schemas.microsoft.com/office/drawing/2014/main" id="{FDB66AD2-EAC2-D94B-A21A-313BDE43C7E3}"/>
              </a:ext>
            </a:extLst>
          </p:cNvPr>
          <p:cNvSpPr/>
          <p:nvPr/>
        </p:nvSpPr>
        <p:spPr>
          <a:xfrm>
            <a:off x="405405" y="2577838"/>
            <a:ext cx="661821" cy="600893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モノ</a:t>
            </a:r>
            <a:endParaRPr lang="ja-JP" sz="1600" kern="100" dirty="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" name="円/楕円 19">
            <a:extLst>
              <a:ext uri="{FF2B5EF4-FFF2-40B4-BE49-F238E27FC236}">
                <a16:creationId xmlns:a16="http://schemas.microsoft.com/office/drawing/2014/main" id="{532D96D2-32BD-488D-ADBE-C89BE5651074}"/>
              </a:ext>
            </a:extLst>
          </p:cNvPr>
          <p:cNvSpPr/>
          <p:nvPr/>
        </p:nvSpPr>
        <p:spPr>
          <a:xfrm>
            <a:off x="410902" y="4024377"/>
            <a:ext cx="661821" cy="600893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カネ</a:t>
            </a:r>
            <a:endParaRPr lang="ja-JP" sz="1600" kern="100" dirty="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円/楕円 19">
            <a:extLst>
              <a:ext uri="{FF2B5EF4-FFF2-40B4-BE49-F238E27FC236}">
                <a16:creationId xmlns:a16="http://schemas.microsoft.com/office/drawing/2014/main" id="{43BC5657-CE87-E88D-765F-F906C21046FB}"/>
              </a:ext>
            </a:extLst>
          </p:cNvPr>
          <p:cNvSpPr/>
          <p:nvPr/>
        </p:nvSpPr>
        <p:spPr>
          <a:xfrm>
            <a:off x="405405" y="5542351"/>
            <a:ext cx="661821" cy="600893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情報</a:t>
            </a:r>
            <a:endParaRPr lang="ja-JP" sz="1600" kern="100" dirty="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円/楕円 19">
            <a:extLst>
              <a:ext uri="{FF2B5EF4-FFF2-40B4-BE49-F238E27FC236}">
                <a16:creationId xmlns:a16="http://schemas.microsoft.com/office/drawing/2014/main" id="{3D9183EF-7E72-8D79-9A4E-F5B2BE61CDCB}"/>
              </a:ext>
            </a:extLst>
          </p:cNvPr>
          <p:cNvSpPr/>
          <p:nvPr/>
        </p:nvSpPr>
        <p:spPr>
          <a:xfrm>
            <a:off x="410366" y="7069105"/>
            <a:ext cx="661821" cy="600893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体制</a:t>
            </a:r>
            <a:endParaRPr lang="ja-JP" sz="1600" kern="100" dirty="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9CC14C8E-D807-2FC5-E90A-521759646024}"/>
              </a:ext>
            </a:extLst>
          </p:cNvPr>
          <p:cNvSpPr/>
          <p:nvPr/>
        </p:nvSpPr>
        <p:spPr>
          <a:xfrm rot="5400000">
            <a:off x="3431516" y="8412901"/>
            <a:ext cx="276311" cy="64807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矢印: 山形 45">
            <a:extLst>
              <a:ext uri="{FF2B5EF4-FFF2-40B4-BE49-F238E27FC236}">
                <a16:creationId xmlns:a16="http://schemas.microsoft.com/office/drawing/2014/main" id="{AF8F1415-033A-D494-947B-B0ACD26F35B5}"/>
              </a:ext>
            </a:extLst>
          </p:cNvPr>
          <p:cNvSpPr/>
          <p:nvPr/>
        </p:nvSpPr>
        <p:spPr>
          <a:xfrm rot="5400000">
            <a:off x="3431516" y="8634785"/>
            <a:ext cx="276311" cy="64807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角丸四角形 21">
            <a:extLst>
              <a:ext uri="{FF2B5EF4-FFF2-40B4-BE49-F238E27FC236}">
                <a16:creationId xmlns:a16="http://schemas.microsoft.com/office/drawing/2014/main" id="{3E802673-7F26-EE01-82C1-D9EE56D3654A}"/>
              </a:ext>
            </a:extLst>
          </p:cNvPr>
          <p:cNvSpPr/>
          <p:nvPr/>
        </p:nvSpPr>
        <p:spPr>
          <a:xfrm>
            <a:off x="1375420" y="1019833"/>
            <a:ext cx="4580576" cy="458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1600" b="1" kern="1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ひとつでも当てはまれば商工会にご相談ください。</a:t>
            </a:r>
            <a:endParaRPr lang="ja-JP" sz="1600" b="1" kern="100" dirty="0"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矢印: 山形 2">
            <a:extLst>
              <a:ext uri="{FF2B5EF4-FFF2-40B4-BE49-F238E27FC236}">
                <a16:creationId xmlns:a16="http://schemas.microsoft.com/office/drawing/2014/main" id="{F8712846-E27A-1532-0705-2903660256FC}"/>
              </a:ext>
            </a:extLst>
          </p:cNvPr>
          <p:cNvSpPr/>
          <p:nvPr/>
        </p:nvSpPr>
        <p:spPr>
          <a:xfrm rot="5400000">
            <a:off x="3431516" y="8875093"/>
            <a:ext cx="276311" cy="64807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1119c2e5-8fb9-4d5f-baf1-202c530f2c34" xsi:nil="true"/>
    <IntlLangReviewDate xmlns="1119c2e5-8fb9-4d5f-baf1-202c530f2c34" xsi:nil="true"/>
    <PrimaryImageGen xmlns="1119c2e5-8fb9-4d5f-baf1-202c530f2c34">false</PrimaryImageGen>
    <TPInstallLocation xmlns="1119c2e5-8fb9-4d5f-baf1-202c530f2c34" xsi:nil="true"/>
    <IntlLangReview xmlns="1119c2e5-8fb9-4d5f-baf1-202c530f2c34" xsi:nil="true"/>
    <LocPublishedDependentAssetsLookup xmlns="1119c2e5-8fb9-4d5f-baf1-202c530f2c34" xsi:nil="true"/>
    <Manager xmlns="1119c2e5-8fb9-4d5f-baf1-202c530f2c34" xsi:nil="true"/>
    <NumericId xmlns="1119c2e5-8fb9-4d5f-baf1-202c530f2c34" xsi:nil="true"/>
    <OOCacheId xmlns="1119c2e5-8fb9-4d5f-baf1-202c530f2c34" xsi:nil="true"/>
    <AverageRating xmlns="1119c2e5-8fb9-4d5f-baf1-202c530f2c34" xsi:nil="true"/>
    <CSXUpdate xmlns="1119c2e5-8fb9-4d5f-baf1-202c530f2c34">false</CSXUpdate>
    <APDescription xmlns="1119c2e5-8fb9-4d5f-baf1-202c530f2c34" xsi:nil="true"/>
    <FeatureTagsTaxHTField0 xmlns="1119c2e5-8fb9-4d5f-baf1-202c530f2c34">
      <Terms xmlns="http://schemas.microsoft.com/office/infopath/2007/PartnerControls"/>
    </FeatureTagsTaxHTField0>
    <IntlLangReviewer xmlns="1119c2e5-8fb9-4d5f-baf1-202c530f2c34" xsi:nil="true"/>
    <OpenTemplate xmlns="1119c2e5-8fb9-4d5f-baf1-202c530f2c34">true</OpenTemplate>
    <TaxCatchAll xmlns="1119c2e5-8fb9-4d5f-baf1-202c530f2c34"/>
    <ApprovalLog xmlns="1119c2e5-8fb9-4d5f-baf1-202c530f2c34" xsi:nil="true"/>
    <TPComponent xmlns="1119c2e5-8fb9-4d5f-baf1-202c530f2c34" xsi:nil="true"/>
    <EditorialTags xmlns="1119c2e5-8fb9-4d5f-baf1-202c530f2c34" xsi:nil="true"/>
    <LastModifiedDateTime xmlns="1119c2e5-8fb9-4d5f-baf1-202c530f2c34" xsi:nil="true"/>
    <LegacyData xmlns="1119c2e5-8fb9-4d5f-baf1-202c530f2c34" xsi:nil="true"/>
    <TPLaunchHelpLink xmlns="1119c2e5-8fb9-4d5f-baf1-202c530f2c34" xsi:nil="true"/>
    <LocComments xmlns="1119c2e5-8fb9-4d5f-baf1-202c530f2c34" xsi:nil="true"/>
    <LocProcessedForMarketsLookup xmlns="1119c2e5-8fb9-4d5f-baf1-202c530f2c34" xsi:nil="true"/>
    <Milestone xmlns="1119c2e5-8fb9-4d5f-baf1-202c530f2c34">Beta 1</Milestone>
    <BusinessGroup xmlns="1119c2e5-8fb9-4d5f-baf1-202c530f2c34" xsi:nil="true"/>
    <Providers xmlns="1119c2e5-8fb9-4d5f-baf1-202c530f2c34" xsi:nil="true"/>
    <RecommendationsModifier xmlns="1119c2e5-8fb9-4d5f-baf1-202c530f2c34" xsi:nil="true"/>
    <SourceTitle xmlns="1119c2e5-8fb9-4d5f-baf1-202c530f2c34" xsi:nil="true"/>
    <HandoffToMSDN xmlns="1119c2e5-8fb9-4d5f-baf1-202c530f2c34" xsi:nil="true"/>
    <LocOverallHandbackStatusLookup xmlns="1119c2e5-8fb9-4d5f-baf1-202c530f2c34" xsi:nil="true"/>
    <DirectSourceMarket xmlns="1119c2e5-8fb9-4d5f-baf1-202c530f2c34" xsi:nil="true"/>
    <APEditor xmlns="1119c2e5-8fb9-4d5f-baf1-202c530f2c34">
      <UserInfo>
        <DisplayName/>
        <AccountId xsi:nil="true"/>
        <AccountType/>
      </UserInfo>
    </APEditor>
    <LocNewPublishedVersionLookup xmlns="1119c2e5-8fb9-4d5f-baf1-202c530f2c34" xsi:nil="true"/>
    <SubmitterId xmlns="1119c2e5-8fb9-4d5f-baf1-202c530f2c34" xsi:nil="true"/>
    <TemplateStatus xmlns="1119c2e5-8fb9-4d5f-baf1-202c530f2c34">Complete</TemplateStatus>
    <UAProjectedTotalWords xmlns="1119c2e5-8fb9-4d5f-baf1-202c530f2c34" xsi:nil="true"/>
    <Provider xmlns="1119c2e5-8fb9-4d5f-baf1-202c530f2c34" xsi:nil="true"/>
    <CSXSubmissionDate xmlns="1119c2e5-8fb9-4d5f-baf1-202c530f2c34" xsi:nil="true"/>
    <BlockPublish xmlns="1119c2e5-8fb9-4d5f-baf1-202c530f2c34" xsi:nil="true"/>
    <BugNumber xmlns="1119c2e5-8fb9-4d5f-baf1-202c530f2c34" xsi:nil="true"/>
    <TPLaunchHelpLinkType xmlns="1119c2e5-8fb9-4d5f-baf1-202c530f2c34">Template</TPLaunchHelpLinkType>
    <PublishStatusLookup xmlns="1119c2e5-8fb9-4d5f-baf1-202c530f2c34">
      <Value>452420</Value>
      <Value>502678</Value>
    </PublishStatusLookup>
    <ScenarioTagsTaxHTField0 xmlns="1119c2e5-8fb9-4d5f-baf1-202c530f2c34">
      <Terms xmlns="http://schemas.microsoft.com/office/infopath/2007/PartnerControls"/>
    </ScenarioTagsTaxHTField0>
    <TimesCloned xmlns="1119c2e5-8fb9-4d5f-baf1-202c530f2c34" xsi:nil="true"/>
    <IsDeleted xmlns="1119c2e5-8fb9-4d5f-baf1-202c530f2c34">false</IsDeleted>
    <OriginAsset xmlns="1119c2e5-8fb9-4d5f-baf1-202c530f2c34" xsi:nil="true"/>
    <UALocComments xmlns="1119c2e5-8fb9-4d5f-baf1-202c530f2c34" xsi:nil="true"/>
    <UALocRecommendation xmlns="1119c2e5-8fb9-4d5f-baf1-202c530f2c34">Localize</UALocRecommendation>
    <DSATActionTaken xmlns="1119c2e5-8fb9-4d5f-baf1-202c530f2c34" xsi:nil="true"/>
    <MachineTranslated xmlns="1119c2e5-8fb9-4d5f-baf1-202c530f2c34">false</MachineTranslated>
    <OutputCachingOn xmlns="1119c2e5-8fb9-4d5f-baf1-202c530f2c34">false</OutputCachingOn>
    <ParentAssetId xmlns="1119c2e5-8fb9-4d5f-baf1-202c530f2c34" xsi:nil="true"/>
    <APAuthor xmlns="1119c2e5-8fb9-4d5f-baf1-202c530f2c34">
      <UserInfo>
        <DisplayName>System Account</DisplayName>
        <AccountId>1073741823</AccountId>
        <AccountType/>
      </UserInfo>
    </APAuthor>
    <ClipArtFilename xmlns="1119c2e5-8fb9-4d5f-baf1-202c530f2c34" xsi:nil="true"/>
    <LocOverallLocStatusLookup xmlns="1119c2e5-8fb9-4d5f-baf1-202c530f2c34" xsi:nil="true"/>
    <LocOverallPreviewStatusLookup xmlns="1119c2e5-8fb9-4d5f-baf1-202c530f2c34" xsi:nil="true"/>
    <IntlLocPriority xmlns="1119c2e5-8fb9-4d5f-baf1-202c530f2c34" xsi:nil="true"/>
    <ApprovalStatus xmlns="1119c2e5-8fb9-4d5f-baf1-202c530f2c34">InProgress</ApprovalStatus>
    <LocManualTestRequired xmlns="1119c2e5-8fb9-4d5f-baf1-202c530f2c34" xsi:nil="true"/>
    <TPNamespace xmlns="1119c2e5-8fb9-4d5f-baf1-202c530f2c34" xsi:nil="true"/>
    <TemplateTemplateType xmlns="1119c2e5-8fb9-4d5f-baf1-202c530f2c34">PowerPoint 12 Default</TemplateTemplateType>
    <UANotes xmlns="1119c2e5-8fb9-4d5f-baf1-202c530f2c34" xsi:nil="true"/>
    <ThumbnailAssetId xmlns="1119c2e5-8fb9-4d5f-baf1-202c530f2c34" xsi:nil="true"/>
    <AssetId xmlns="1119c2e5-8fb9-4d5f-baf1-202c530f2c34">TP102773771</AssetId>
    <AssetType xmlns="1119c2e5-8fb9-4d5f-baf1-202c530f2c34" xsi:nil="true"/>
    <TPClientViewer xmlns="1119c2e5-8fb9-4d5f-baf1-202c530f2c34" xsi:nil="true"/>
    <TPFriendlyName xmlns="1119c2e5-8fb9-4d5f-baf1-202c530f2c34" xsi:nil="true"/>
    <PlannedPubDate xmlns="1119c2e5-8fb9-4d5f-baf1-202c530f2c34" xsi:nil="true"/>
    <PolicheckWords xmlns="1119c2e5-8fb9-4d5f-baf1-202c530f2c34" xsi:nil="true"/>
    <TPCommandLine xmlns="1119c2e5-8fb9-4d5f-baf1-202c530f2c34" xsi:nil="true"/>
    <LocOverallPublishStatusLookup xmlns="1119c2e5-8fb9-4d5f-baf1-202c530f2c34" xsi:nil="true"/>
    <LocPublishedLinkedAssetsLookup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MarketSpecific xmlns="1119c2e5-8fb9-4d5f-baf1-202c530f2c34" xsi:nil="true"/>
    <LastHandOff xmlns="1119c2e5-8fb9-4d5f-baf1-202c530f2c34" xsi:nil="true"/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VoteCount xmlns="1119c2e5-8fb9-4d5f-baf1-202c530f2c34" xsi:nil="true"/>
    <ContentItem xmlns="1119c2e5-8fb9-4d5f-baf1-202c530f2c34" xsi:nil="true"/>
    <Markets xmlns="1119c2e5-8fb9-4d5f-baf1-202c530f2c34"/>
    <OriginalSourceMarket xmlns="1119c2e5-8fb9-4d5f-baf1-202c530f2c34" xsi:nil="true"/>
    <PublishTargets xmlns="1119c2e5-8fb9-4d5f-baf1-202c530f2c34">OfficeOnline</PublishTargets>
    <ShowIn xmlns="1119c2e5-8fb9-4d5f-baf1-202c530f2c34">Show everywhere</ShowIn>
    <UACurrentWords xmlns="1119c2e5-8fb9-4d5f-baf1-202c530f2c34" xsi:nil="true"/>
    <TPApplication xmlns="1119c2e5-8fb9-4d5f-baf1-202c530f2c34" xsi:nil="true"/>
    <AssetExpire xmlns="1119c2e5-8fb9-4d5f-baf1-202c530f2c34">2100-01-01T00:00:00+00:00</AssetExpire>
    <CampaignTagsTaxHTField0 xmlns="1119c2e5-8fb9-4d5f-baf1-202c530f2c34">
      <Terms xmlns="http://schemas.microsoft.com/office/infopath/2007/PartnerControls"/>
    </CampaignTagsTaxHTField0>
    <LocLastLocAttemptVersionLookup xmlns="1119c2e5-8fb9-4d5f-baf1-202c530f2c34">134650</LocLastLocAttemptVersionLookup>
    <LocLastLocAttemptVersionTypeLookup xmlns="1119c2e5-8fb9-4d5f-baf1-202c530f2c34" xsi:nil="true"/>
    <AssetStart xmlns="1119c2e5-8fb9-4d5f-baf1-202c530f2c34">2011-11-08T08:02:55+00:00</AssetStart>
    <TPExecutable xmlns="1119c2e5-8fb9-4d5f-baf1-202c530f2c34" xsi:nil="true"/>
    <FriendlyTitle xmlns="1119c2e5-8fb9-4d5f-baf1-202c530f2c34" xsi:nil="true"/>
    <LocRecommendedHandoff xmlns="1119c2e5-8fb9-4d5f-baf1-202c530f2c34" xsi:nil="true"/>
    <TPAppVersion xmlns="1119c2e5-8fb9-4d5f-baf1-202c530f2c34" xsi:nil="true"/>
    <AcquiredFrom xmlns="1119c2e5-8fb9-4d5f-baf1-202c530f2c34">Internal MS</AcquiredFrom>
    <IsSearchable xmlns="1119c2e5-8fb9-4d5f-baf1-202c530f2c34">true</IsSearchable>
    <CSXSubmissionMarket xmlns="1119c2e5-8fb9-4d5f-baf1-202c530f2c34" xsi:nil="true"/>
    <Downloads xmlns="1119c2e5-8fb9-4d5f-baf1-202c530f2c34">0</Downloads>
    <EditorialStatus xmlns="1119c2e5-8fb9-4d5f-baf1-202c530f2c34">Complete</EditorialStatus>
    <ArtSampleDocs xmlns="1119c2e5-8fb9-4d5f-baf1-202c530f2c34" xsi:nil="true"/>
    <TrustLevel xmlns="1119c2e5-8fb9-4d5f-baf1-202c530f2c34">1 Microsoft Managed Content</TrustLevel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D93AD8B6-1E99-4A41-9173-AFB0988AB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939EDA-EE09-4224-82B0-6C4936D0A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1E62B-5042-4C2F-84BF-087733CA897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119c2e5-8fb9-4d5f-baf1-202c530f2c3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サークル部員募集チラシ</Template>
  <TotalTime>801</TotalTime>
  <Words>195</Words>
  <Application>Microsoft Office PowerPoint</Application>
  <PresentationFormat>ユーザー設定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HGP創英角ｺﾞｼｯｸUB</vt:lpstr>
      <vt:lpstr>HGS創英角ｺﾞｼｯｸUB</vt:lpstr>
      <vt:lpstr>ＭＳ 明朝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岐阜県商工会連合会</dc:creator>
  <cp:lastModifiedBy>岐阜県商工会連合会</cp:lastModifiedBy>
  <cp:revision>51</cp:revision>
  <cp:lastPrinted>2023-09-22T04:27:07Z</cp:lastPrinted>
  <dcterms:created xsi:type="dcterms:W3CDTF">2023-08-15T02:08:36Z</dcterms:created>
  <dcterms:modified xsi:type="dcterms:W3CDTF">2024-06-21T01:48:58Z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</Properties>
</file>